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60" r:id="rId4"/>
    <p:sldId id="261" r:id="rId5"/>
    <p:sldId id="263" r:id="rId6"/>
    <p:sldId id="272" r:id="rId7"/>
    <p:sldId id="273" r:id="rId8"/>
    <p:sldId id="264" r:id="rId9"/>
    <p:sldId id="274" r:id="rId10"/>
    <p:sldId id="265" r:id="rId11"/>
    <p:sldId id="266" r:id="rId12"/>
    <p:sldId id="267" r:id="rId13"/>
    <p:sldId id="276" r:id="rId14"/>
    <p:sldId id="268" r:id="rId15"/>
  </p:sldIdLst>
  <p:sldSz cx="10160000" cy="105029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08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F91202-264E-4EFA-8EB2-16035BCDC24C}" v="2" dt="2021-03-10T14:53:15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2" y="-101"/>
      </p:cViewPr>
      <p:guideLst>
        <p:guide orient="horz" pos="330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Kreuning" userId="ec82587d-f859-43aa-91d3-fb8f47fe5957" providerId="ADAL" clId="{47F91202-264E-4EFA-8EB2-16035BCDC24C}"/>
    <pc:docChg chg="custSel delSld modSld">
      <pc:chgData name="Sandra Kreuning" userId="ec82587d-f859-43aa-91d3-fb8f47fe5957" providerId="ADAL" clId="{47F91202-264E-4EFA-8EB2-16035BCDC24C}" dt="2021-03-10T14:53:29.966" v="195" actId="20577"/>
      <pc:docMkLst>
        <pc:docMk/>
      </pc:docMkLst>
      <pc:sldChg chg="del">
        <pc:chgData name="Sandra Kreuning" userId="ec82587d-f859-43aa-91d3-fb8f47fe5957" providerId="ADAL" clId="{47F91202-264E-4EFA-8EB2-16035BCDC24C}" dt="2021-03-10T14:52:10.643" v="147" actId="2696"/>
        <pc:sldMkLst>
          <pc:docMk/>
          <pc:sldMk cId="0" sldId="259"/>
        </pc:sldMkLst>
      </pc:sldChg>
      <pc:sldChg chg="modSp mod">
        <pc:chgData name="Sandra Kreuning" userId="ec82587d-f859-43aa-91d3-fb8f47fe5957" providerId="ADAL" clId="{47F91202-264E-4EFA-8EB2-16035BCDC24C}" dt="2021-03-10T14:52:32.562" v="168" actId="20577"/>
        <pc:sldMkLst>
          <pc:docMk/>
          <pc:sldMk cId="2540578532" sldId="263"/>
        </pc:sldMkLst>
        <pc:spChg chg="mod">
          <ac:chgData name="Sandra Kreuning" userId="ec82587d-f859-43aa-91d3-fb8f47fe5957" providerId="ADAL" clId="{47F91202-264E-4EFA-8EB2-16035BCDC24C}" dt="2021-03-10T14:51:21.038" v="140" actId="14100"/>
          <ac:spMkLst>
            <pc:docMk/>
            <pc:sldMk cId="2540578532" sldId="263"/>
            <ac:spMk id="2" creationId="{00000000-0000-0000-0000-000000000000}"/>
          </ac:spMkLst>
        </pc:spChg>
        <pc:spChg chg="mod">
          <ac:chgData name="Sandra Kreuning" userId="ec82587d-f859-43aa-91d3-fb8f47fe5957" providerId="ADAL" clId="{47F91202-264E-4EFA-8EB2-16035BCDC24C}" dt="2021-03-10T14:52:32.562" v="168" actId="20577"/>
          <ac:spMkLst>
            <pc:docMk/>
            <pc:sldMk cId="2540578532" sldId="263"/>
            <ac:spMk id="3" creationId="{00000000-0000-0000-0000-000000000000}"/>
          </ac:spMkLst>
        </pc:spChg>
      </pc:sldChg>
      <pc:sldChg chg="addSp modSp mod">
        <pc:chgData name="Sandra Kreuning" userId="ec82587d-f859-43aa-91d3-fb8f47fe5957" providerId="ADAL" clId="{47F91202-264E-4EFA-8EB2-16035BCDC24C}" dt="2021-03-10T14:53:29.966" v="195" actId="20577"/>
        <pc:sldMkLst>
          <pc:docMk/>
          <pc:sldMk cId="0" sldId="273"/>
        </pc:sldMkLst>
        <pc:spChg chg="add mod">
          <ac:chgData name="Sandra Kreuning" userId="ec82587d-f859-43aa-91d3-fb8f47fe5957" providerId="ADAL" clId="{47F91202-264E-4EFA-8EB2-16035BCDC24C}" dt="2021-03-10T14:53:29.966" v="195" actId="20577"/>
          <ac:spMkLst>
            <pc:docMk/>
            <pc:sldMk cId="0" sldId="273"/>
            <ac:spMk id="2" creationId="{D72ED403-CECB-4544-A5EA-F33C4E68B2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70288-12AC-415A-8D63-0AF93EFFC645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936750" y="1143000"/>
            <a:ext cx="2984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18FB9-637D-431F-BE77-81C41CEC3B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93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43CBE0FC-EBAF-4AC2-BA77-D5A9999A87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D48B4B-7109-42A8-B69B-D2EDCF046872}" type="slidenum">
              <a:rPr lang="nl-NL" altLang="nl-NL"/>
              <a:pPr>
                <a:spcBef>
                  <a:spcPct val="0"/>
                </a:spcBef>
              </a:pPr>
              <a:t>6</a:t>
            </a:fld>
            <a:endParaRPr lang="nl-NL" altLang="nl-NL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614F64C-ECEA-4310-A308-0DB4986317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6C77C5AE-B9D5-4DF6-8FA8-455EE8FB0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E18452D9-0140-4D38-B8B6-8050B289C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8323A76-2D82-439D-8D14-C2F69880F34B}" type="slidenum">
              <a:rPr lang="nl-NL" altLang="nl-NL"/>
              <a:pPr>
                <a:spcBef>
                  <a:spcPct val="0"/>
                </a:spcBef>
              </a:pPr>
              <a:t>13</a:t>
            </a:fld>
            <a:endParaRPr lang="nl-NL" altLang="nl-NL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F5A145E-08CB-452B-963D-E5C44F703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33F4DE80-75C5-48A9-9D71-30F70AC4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N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3262709"/>
            <a:ext cx="8636000" cy="2251316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951644"/>
            <a:ext cx="7112000" cy="2684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379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662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66000" y="420605"/>
            <a:ext cx="2286000" cy="896150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08001" y="420605"/>
            <a:ext cx="6688667" cy="896150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086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1884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6749088"/>
            <a:ext cx="8636000" cy="208599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02570" y="4451578"/>
            <a:ext cx="8636000" cy="229750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10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08000" y="2450679"/>
            <a:ext cx="4487333" cy="6931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64667" y="2450679"/>
            <a:ext cx="4487333" cy="69314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401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2350997"/>
            <a:ext cx="4489098" cy="9797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08000" y="3330781"/>
            <a:ext cx="4489098" cy="60513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161141" y="2350997"/>
            <a:ext cx="4490861" cy="9797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161141" y="3330781"/>
            <a:ext cx="4490861" cy="60513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439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013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503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418171"/>
            <a:ext cx="3342570" cy="177965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72278" y="418173"/>
            <a:ext cx="5679722" cy="89639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1" y="2197831"/>
            <a:ext cx="3342570" cy="71842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98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7352030"/>
            <a:ext cx="6096000" cy="8679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91431" y="938454"/>
            <a:ext cx="6096000" cy="63017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91431" y="8219979"/>
            <a:ext cx="6096000" cy="12326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21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08000" y="420603"/>
            <a:ext cx="9144000" cy="1750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08000" y="2450679"/>
            <a:ext cx="9144000" cy="693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08001" y="9734635"/>
            <a:ext cx="2370667" cy="55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54C3-D5CC-4A49-B396-130C51058247}" type="datetimeFigureOut">
              <a:rPr lang="nl-NL" smtClean="0"/>
              <a:t>10-3-2021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71335" y="9734635"/>
            <a:ext cx="3217333" cy="55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281334" y="9734635"/>
            <a:ext cx="2370667" cy="559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A4AF7-21C2-42ED-9C30-17EF5C4BFF1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355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hyperlink" Target="http://www.stamcel.org/afbeeldingen/alvleesklier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Bestand:Schemaschild.png" TargetMode="External"/><Relationship Id="rId2" Type="http://schemas.openxmlformats.org/officeDocument/2006/relationships/hyperlink" Target="http://www.bioplek.org/animaties/homeostase/thyroxine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07792" y="714946"/>
            <a:ext cx="4484365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3200" b="1" dirty="0">
                <a:solidFill>
                  <a:srgbClr val="000000"/>
                </a:solidFill>
                <a:latin typeface="Arial Black - 36"/>
              </a:rPr>
              <a:t>Hormoonstelsel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7792C57-5DA4-4AEF-B87F-27433EC2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77" y="1593533"/>
            <a:ext cx="9577646" cy="73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2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07792" y="714946"/>
            <a:ext cx="4419724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Arial Black - 36"/>
              </a:rPr>
              <a:t>4 bijschildklieren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77900" y="2032000"/>
            <a:ext cx="8509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regelen kalkgehalte in bloed, dus houden samen met vitamine D de botten in goede toestand</a:t>
            </a:r>
          </a:p>
        </p:txBody>
      </p:sp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89885"/>
            <a:ext cx="10160000" cy="71169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1468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631728" y="962333"/>
            <a:ext cx="2311425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Arial Black - 36"/>
              </a:rPr>
              <a:t>bijnieren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28600" y="2659162"/>
            <a:ext cx="8331200" cy="176971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latin typeface="Arial Black - 22"/>
              </a:rPr>
              <a:t>bijnierschors</a:t>
            </a:r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: </a:t>
            </a:r>
            <a:endParaRPr lang="nl-NL" sz="2400" b="1" dirty="0">
              <a:solidFill>
                <a:srgbClr val="000000"/>
              </a:solidFill>
              <a:latin typeface="Arial Black - 22"/>
            </a:endParaRPr>
          </a:p>
          <a:p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afremming ontstekings- en overgevoeligheidsreacties (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corticosteroïden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b="1" dirty="0">
              <a:solidFill>
                <a:srgbClr val="000000"/>
              </a:solidFill>
              <a:latin typeface="Arial Black - 22"/>
            </a:endParaRPr>
          </a:p>
          <a:p>
            <a:endParaRPr lang="nl-NL" sz="1300" b="1" dirty="0">
              <a:solidFill>
                <a:srgbClr val="000000"/>
              </a:solidFill>
              <a:latin typeface="Arial Black - 22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28600" y="4965700"/>
            <a:ext cx="7937500" cy="156966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u="sng" dirty="0">
                <a:solidFill>
                  <a:srgbClr val="FF0000"/>
                </a:solidFill>
                <a:latin typeface="Arial Black - 22"/>
              </a:rPr>
              <a:t>bijniermerg</a:t>
            </a:r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:</a:t>
            </a:r>
          </a:p>
          <a:p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m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aakt 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adrenaline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 dat het lichaam snel in actie kan brengen (net als sympathisch zenuwstelsel)</a:t>
            </a:r>
          </a:p>
        </p:txBody>
      </p:sp>
      <p:pic>
        <p:nvPicPr>
          <p:cNvPr id="5" name="Afbeelding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203200"/>
            <a:ext cx="3477514" cy="3197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0912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991768" y="930970"/>
            <a:ext cx="3022228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Arial Black - 36"/>
              </a:rPr>
              <a:t>alvleesklier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11200" y="1882044"/>
            <a:ext cx="93091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2 taken: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spijsverteringssap maken (uitwendige afscheiding)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maakt 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insuline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 en 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glucagon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 (eilandjes van </a:t>
            </a:r>
            <a:r>
              <a:rPr lang="nl-NL" sz="2400" b="1" dirty="0" err="1">
                <a:solidFill>
                  <a:srgbClr val="000000"/>
                </a:solidFill>
                <a:latin typeface="Arial Black - 22"/>
              </a:rPr>
              <a:t>Langerhans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) 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400" b="1" dirty="0">
              <a:solidFill>
                <a:srgbClr val="000000"/>
              </a:solidFill>
              <a:latin typeface="Arial Black - 22"/>
            </a:endParaRPr>
          </a:p>
          <a:p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insuline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--&gt; regelt opname glucose in de cellen  </a:t>
            </a:r>
          </a:p>
          <a:p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glucagon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--&gt; zorgt dat lever en spieren glucose afgeven aan het bloed </a:t>
            </a:r>
          </a:p>
        </p:txBody>
      </p:sp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36" y="5971530"/>
            <a:ext cx="4597430" cy="2895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9569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AFB9703-2027-466B-B6A2-6F693FBCF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806" y="1441450"/>
            <a:ext cx="8636000" cy="1270000"/>
          </a:xfrm>
        </p:spPr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De eilandjes van Langerhans</a:t>
            </a:r>
          </a:p>
        </p:txBody>
      </p:sp>
      <p:pic>
        <p:nvPicPr>
          <p:cNvPr id="11267" name="Picture 3" descr="alvleesklier2">
            <a:extLst>
              <a:ext uri="{FF2B5EF4-FFF2-40B4-BE49-F238E27FC236}">
                <a16:creationId xmlns:a16="http://schemas.microsoft.com/office/drawing/2014/main" id="{0F57816C-FBFB-4DBA-9932-EAA04F71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8" y="2713214"/>
            <a:ext cx="7411861" cy="63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(klik op het plaatje voor een vergroting.) ">
            <a:hlinkClick r:id="rId4"/>
            <a:extLst>
              <a:ext uri="{FF2B5EF4-FFF2-40B4-BE49-F238E27FC236}">
                <a16:creationId xmlns:a16="http://schemas.microsoft.com/office/drawing/2014/main" id="{0914DE17-FDC5-40EB-B4B2-6FF39846F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7" y="5039783"/>
            <a:ext cx="2645833" cy="402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5">
            <a:extLst>
              <a:ext uri="{FF2B5EF4-FFF2-40B4-BE49-F238E27FC236}">
                <a16:creationId xmlns:a16="http://schemas.microsoft.com/office/drawing/2014/main" id="{38B535DD-3205-4915-A29B-EDD8EFCCD6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24389" y="5868811"/>
            <a:ext cx="5617987" cy="254705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24000" y="1409700"/>
            <a:ext cx="7734300" cy="19389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eierstokken:</a:t>
            </a:r>
          </a:p>
          <a:p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h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ormonen 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oestrogeen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 en 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progesteron</a:t>
            </a:r>
          </a:p>
          <a:p>
            <a:endParaRPr lang="nl-NL" sz="2400" b="1" dirty="0">
              <a:solidFill>
                <a:srgbClr val="000000"/>
              </a:solidFill>
              <a:latin typeface="Arial Black - 22"/>
            </a:endParaRPr>
          </a:p>
          <a:p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T</a:t>
            </a:r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estes (zaadballen):</a:t>
            </a:r>
          </a:p>
          <a:p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h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ormoon </a:t>
            </a: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testosteron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60425" y="3707983"/>
            <a:ext cx="7439149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Secundaire geslachtskenmerken en vruchtbaarheid regelen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631728" y="597730"/>
            <a:ext cx="3860651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Arial Black - 36"/>
              </a:rPr>
              <a:t>geslachtsklieren</a:t>
            </a:r>
          </a:p>
        </p:txBody>
      </p:sp>
      <p:pic>
        <p:nvPicPr>
          <p:cNvPr id="5" name="Afbeelding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7" y="4819402"/>
            <a:ext cx="4895850" cy="4864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Afbeelding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56" y="5218573"/>
            <a:ext cx="4457700" cy="39237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383926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C0D57250-E84F-469B-99D7-AB859AECB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177" y="896703"/>
            <a:ext cx="8382000" cy="7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4444" dirty="0" err="1">
                <a:solidFill>
                  <a:schemeClr val="accent2"/>
                </a:solidFill>
                <a:latin typeface="Tahoma" panose="020B0604030504040204" pitchFamily="34" charset="0"/>
              </a:rPr>
              <a:t>Hormonen</a:t>
            </a:r>
            <a:endParaRPr lang="nl-NL" altLang="nl-NL" sz="4444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2FFFC90-2841-4131-9B37-51CC9613E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23" y="2450394"/>
            <a:ext cx="8343194" cy="337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667" dirty="0"/>
              <a:t>Hormonen zijn: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667" dirty="0"/>
          </a:p>
          <a:p>
            <a:pPr eaLnBrk="1" hangingPunct="1">
              <a:spcBef>
                <a:spcPct val="0"/>
              </a:spcBef>
            </a:pPr>
            <a:r>
              <a:rPr lang="nl-NL" altLang="nl-NL" sz="2667" dirty="0"/>
              <a:t> Regeleiwitten die gemaakt worden door hormoonklieren.</a:t>
            </a:r>
          </a:p>
          <a:p>
            <a:pPr eaLnBrk="1" hangingPunct="1">
              <a:spcBef>
                <a:spcPct val="0"/>
              </a:spcBef>
              <a:buNone/>
            </a:pPr>
            <a:endParaRPr lang="nl-NL" altLang="nl-NL" sz="2667" dirty="0"/>
          </a:p>
          <a:p>
            <a:pPr eaLnBrk="1" hangingPunct="1">
              <a:spcBef>
                <a:spcPct val="0"/>
              </a:spcBef>
            </a:pPr>
            <a:r>
              <a:rPr lang="nl-NL" altLang="nl-NL" sz="2667" dirty="0"/>
              <a:t>Hormoonklieren hebben geen afvoerbuis, maar geven het hormoon direct af aan het bloed.</a:t>
            </a:r>
          </a:p>
          <a:p>
            <a:pPr eaLnBrk="1" hangingPunct="1">
              <a:spcBef>
                <a:spcPct val="0"/>
              </a:spcBef>
            </a:pPr>
            <a:endParaRPr lang="nl-NL" altLang="nl-NL" sz="2667" dirty="0"/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3A2703A4-8FC4-4229-9411-5DA3D692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15" y="5909382"/>
            <a:ext cx="6438194" cy="32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kstvak 1">
            <a:extLst>
              <a:ext uri="{FF2B5EF4-FFF2-40B4-BE49-F238E27FC236}">
                <a16:creationId xmlns:a16="http://schemas.microsoft.com/office/drawing/2014/main" id="{4F00160D-33FE-4649-8797-EA90D5E16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056" y="5960534"/>
            <a:ext cx="1603324" cy="33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556" b="1">
                <a:solidFill>
                  <a:srgbClr val="C00000"/>
                </a:solidFill>
              </a:rPr>
              <a:t>Exocriene klier</a:t>
            </a:r>
            <a:endParaRPr lang="nl-NL" altLang="nl-NL" sz="1556" b="1">
              <a:solidFill>
                <a:srgbClr val="C00000"/>
              </a:solidFill>
            </a:endParaRPr>
          </a:p>
        </p:txBody>
      </p:sp>
      <p:sp>
        <p:nvSpPr>
          <p:cNvPr id="4102" name="Tekstvak 7">
            <a:extLst>
              <a:ext uri="{FF2B5EF4-FFF2-40B4-BE49-F238E27FC236}">
                <a16:creationId xmlns:a16="http://schemas.microsoft.com/office/drawing/2014/main" id="{A3DCC4E7-B705-4AFB-85E1-DBDB06E95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0182" y="5969354"/>
            <a:ext cx="1736373" cy="33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556" b="1">
                <a:solidFill>
                  <a:srgbClr val="C00000"/>
                </a:solidFill>
              </a:rPr>
              <a:t>Endocriene klier</a:t>
            </a:r>
            <a:endParaRPr lang="nl-NL" altLang="nl-NL" sz="1556" b="1">
              <a:solidFill>
                <a:srgbClr val="C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6B23801-216A-418E-AF17-3A310AF65949}"/>
              </a:ext>
            </a:extLst>
          </p:cNvPr>
          <p:cNvSpPr txBox="1"/>
          <p:nvPr/>
        </p:nvSpPr>
        <p:spPr>
          <a:xfrm>
            <a:off x="2199570" y="8338256"/>
            <a:ext cx="877163" cy="2719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67" dirty="0" err="1">
                <a:latin typeface="Arial" charset="0"/>
                <a:cs typeface="Arial" charset="0"/>
              </a:rPr>
              <a:t>Kliercellen</a:t>
            </a:r>
            <a:endParaRPr lang="nl-NL" sz="1167" dirty="0">
              <a:latin typeface="Arial" charset="0"/>
              <a:cs typeface="Arial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C8FA90B-A54D-4AB8-8097-6AE4F0A50D02}"/>
              </a:ext>
            </a:extLst>
          </p:cNvPr>
          <p:cNvSpPr txBox="1"/>
          <p:nvPr/>
        </p:nvSpPr>
        <p:spPr>
          <a:xfrm>
            <a:off x="4376209" y="7324020"/>
            <a:ext cx="768159" cy="2719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167" dirty="0" err="1">
                <a:latin typeface="Arial" charset="0"/>
                <a:cs typeface="Arial" charset="0"/>
              </a:rPr>
              <a:t>Bloedvat</a:t>
            </a:r>
            <a:endParaRPr lang="nl-NL" sz="1167" dirty="0">
              <a:latin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0446772-8E20-435A-A254-5C3FA97FC397}"/>
              </a:ext>
            </a:extLst>
          </p:cNvPr>
          <p:cNvSpPr txBox="1"/>
          <p:nvPr/>
        </p:nvSpPr>
        <p:spPr>
          <a:xfrm>
            <a:off x="4302973" y="6611409"/>
            <a:ext cx="1725151" cy="45153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167" dirty="0" err="1">
                <a:latin typeface="Arial" charset="0"/>
                <a:cs typeface="Arial" charset="0"/>
              </a:rPr>
              <a:t>Hormoonproducerende</a:t>
            </a:r>
            <a:endParaRPr lang="en-US" sz="1167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167" dirty="0" err="1">
                <a:latin typeface="Arial" charset="0"/>
                <a:cs typeface="Arial" charset="0"/>
              </a:rPr>
              <a:t>kliercellen</a:t>
            </a:r>
            <a:endParaRPr lang="nl-NL" sz="1167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355600"/>
            <a:ext cx="8363396" cy="9000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8403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09550"/>
            <a:ext cx="5040114" cy="77782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Tekstvak 2"/>
          <p:cNvSpPr txBox="1"/>
          <p:nvPr/>
        </p:nvSpPr>
        <p:spPr>
          <a:xfrm>
            <a:off x="4899701" y="2892992"/>
            <a:ext cx="1725637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schildklier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5464" y="2892992"/>
            <a:ext cx="172563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b="1" dirty="0">
                <a:solidFill>
                  <a:srgbClr val="0000FF"/>
                </a:solidFill>
                <a:latin typeface="Arial Black - 22"/>
              </a:rPr>
              <a:t>bijnieren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128608" y="1053675"/>
            <a:ext cx="189630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b="1" dirty="0">
                <a:solidFill>
                  <a:srgbClr val="FFAD5B"/>
                </a:solidFill>
                <a:latin typeface="Arial Black - 22"/>
              </a:rPr>
              <a:t>hypofyse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4814366" y="4377460"/>
            <a:ext cx="1896306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400" b="1" dirty="0">
                <a:solidFill>
                  <a:srgbClr val="00FF00"/>
                </a:solidFill>
                <a:latin typeface="Arial Black - 22"/>
              </a:rPr>
              <a:t>alvleesklier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549608" y="5539482"/>
            <a:ext cx="1725637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b="1" dirty="0">
                <a:solidFill>
                  <a:srgbClr val="800080"/>
                </a:solidFill>
                <a:latin typeface="Arial Black - 22"/>
              </a:rPr>
              <a:t>ovaria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683290" y="7060902"/>
            <a:ext cx="1476830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b="1" dirty="0">
                <a:solidFill>
                  <a:srgbClr val="32CD32"/>
                </a:solidFill>
                <a:latin typeface="Arial Black - 22"/>
              </a:rPr>
              <a:t>testes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899701" y="2192635"/>
            <a:ext cx="151272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400" b="1" dirty="0">
                <a:solidFill>
                  <a:srgbClr val="3CB371"/>
                </a:solidFill>
                <a:latin typeface="Arial Black - 22"/>
              </a:rPr>
              <a:t>thymus</a:t>
            </a:r>
          </a:p>
        </p:txBody>
      </p:sp>
    </p:spTree>
    <p:extLst>
      <p:ext uri="{BB962C8B-B14F-4D97-AF65-F5344CB8AC3E}">
        <p14:creationId xmlns:p14="http://schemas.microsoft.com/office/powerpoint/2010/main" val="2085509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91568" y="426914"/>
            <a:ext cx="6192688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Arial Black - 36"/>
              </a:rPr>
              <a:t>Hypofyse (hersenaanhangsel)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5504" y="1291010"/>
            <a:ext cx="8204200" cy="415498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Stuurt de andere hormoonklieren aan (terugkoppeling)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Maakt: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Groeihormoon </a:t>
            </a:r>
            <a:r>
              <a:rPr lang="nl-NL" sz="2400" b="1" dirty="0">
                <a:latin typeface="Arial Black - 22"/>
              </a:rPr>
              <a:t>(lengtegroei botten)</a:t>
            </a:r>
            <a:endParaRPr lang="nl-NL" sz="2400" b="1" dirty="0">
              <a:solidFill>
                <a:srgbClr val="FF0000"/>
              </a:solidFill>
              <a:latin typeface="Arial Black - 22"/>
            </a:endParaRPr>
          </a:p>
          <a:p>
            <a:pPr marL="457200" indent="-457200">
              <a:buFont typeface="+mj-lt"/>
              <a:buAutoNum type="alphaLcPeriod"/>
            </a:pP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Schildklierstimulerend hormoon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Geslachtsklierstimulerend hormoon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Bijnierschors stimulerend hormoon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Oxytocine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 (weeën stimuleren bij bevalling en melkafscheiding na bevalling)</a:t>
            </a:r>
          </a:p>
          <a:p>
            <a:pPr marL="457200" indent="-457200">
              <a:buFont typeface="+mj-lt"/>
              <a:buAutoNum type="alphaLcPeriod"/>
            </a:pPr>
            <a:r>
              <a:rPr lang="nl-NL" sz="2400" b="1" dirty="0">
                <a:solidFill>
                  <a:srgbClr val="FF0000"/>
                </a:solidFill>
                <a:latin typeface="Arial Black - 22"/>
              </a:rPr>
              <a:t>ADH 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--&gt; regelt terugresorptie water in nieren (evenwicht vochtbalans)</a:t>
            </a:r>
          </a:p>
        </p:txBody>
      </p:sp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88" y="5550788"/>
            <a:ext cx="2813812" cy="4439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Afbeelding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44" y="5540374"/>
            <a:ext cx="3609848" cy="44494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Afbeelding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86" y="5550788"/>
            <a:ext cx="2835148" cy="2347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4057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0FAF708-0FDB-4C7B-A31A-FCA40B1F2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De</a:t>
            </a:r>
            <a:r>
              <a:rPr lang="nl-NL" altLang="nl-NL"/>
              <a:t> </a:t>
            </a:r>
            <a:r>
              <a:rPr lang="nl-NL" altLang="nl-NL">
                <a:solidFill>
                  <a:schemeClr val="accent2"/>
                </a:solidFill>
              </a:rPr>
              <a:t>schildklier</a:t>
            </a:r>
          </a:p>
        </p:txBody>
      </p:sp>
      <p:pic>
        <p:nvPicPr>
          <p:cNvPr id="7171" name="Picture 3" descr="bionda_schildklier">
            <a:extLst>
              <a:ext uri="{FF2B5EF4-FFF2-40B4-BE49-F238E27FC236}">
                <a16:creationId xmlns:a16="http://schemas.microsoft.com/office/drawing/2014/main" id="{A8A6BD7D-AC5B-4822-8B71-FB0C3ED16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17" y="3090687"/>
            <a:ext cx="3453694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1598">
            <a:extLst>
              <a:ext uri="{FF2B5EF4-FFF2-40B4-BE49-F238E27FC236}">
                <a16:creationId xmlns:a16="http://schemas.microsoft.com/office/drawing/2014/main" id="{F3ECC410-9021-4A8F-9FD7-86B5C5D9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06" y="4667603"/>
            <a:ext cx="3175000" cy="370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Line 5">
            <a:extLst>
              <a:ext uri="{FF2B5EF4-FFF2-40B4-BE49-F238E27FC236}">
                <a16:creationId xmlns:a16="http://schemas.microsoft.com/office/drawing/2014/main" id="{3B65CC51-C0DE-4A61-9DDE-F75352DBBE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7431" y="6182784"/>
            <a:ext cx="2559402" cy="31397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2000"/>
          </a:p>
        </p:txBody>
      </p:sp>
      <p:sp>
        <p:nvSpPr>
          <p:cNvPr id="7174" name="Line 6">
            <a:extLst>
              <a:ext uri="{FF2B5EF4-FFF2-40B4-BE49-F238E27FC236}">
                <a16:creationId xmlns:a16="http://schemas.microsoft.com/office/drawing/2014/main" id="{E19731AE-6FF5-4057-BB9C-6CEC6D631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6223" y="6207478"/>
            <a:ext cx="1769181" cy="169333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EAEB80A4-46F4-453E-9F50-BBCF733E7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92" y="280827"/>
            <a:ext cx="2929820" cy="282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4444" dirty="0" err="1">
                <a:solidFill>
                  <a:schemeClr val="accent2"/>
                </a:solidFill>
                <a:latin typeface="Tahoma" panose="020B0604030504040204" pitchFamily="34" charset="0"/>
              </a:rPr>
              <a:t>Schildklier</a:t>
            </a:r>
            <a:r>
              <a:rPr lang="en-US" altLang="nl-NL" sz="4444" dirty="0">
                <a:solidFill>
                  <a:schemeClr val="accent2"/>
                </a:solidFill>
                <a:latin typeface="Tahoma" panose="020B0604030504040204" pitchFamily="34" charset="0"/>
              </a:rPr>
              <a:t> (</a:t>
            </a:r>
            <a:r>
              <a:rPr lang="en-US" altLang="nl-NL" sz="4444" dirty="0" err="1">
                <a:solidFill>
                  <a:schemeClr val="accent2"/>
                </a:solidFill>
                <a:latin typeface="Tahoma" panose="020B0604030504040204" pitchFamily="34" charset="0"/>
              </a:rPr>
              <a:t>maakt</a:t>
            </a:r>
            <a:r>
              <a:rPr lang="en-US" altLang="nl-NL" sz="4444" dirty="0">
                <a:solidFill>
                  <a:schemeClr val="accent2"/>
                </a:solidFill>
                <a:latin typeface="Tahoma" panose="020B0604030504040204" pitchFamily="34" charset="0"/>
              </a:rPr>
              <a:t> </a:t>
            </a:r>
            <a:r>
              <a:rPr lang="en-US" altLang="nl-NL" sz="4444" dirty="0" err="1">
                <a:solidFill>
                  <a:schemeClr val="accent2"/>
                </a:solidFill>
                <a:latin typeface="Tahoma" panose="020B0604030504040204" pitchFamily="34" charset="0"/>
              </a:rPr>
              <a:t>hormoon</a:t>
            </a:r>
            <a:r>
              <a:rPr lang="en-US" altLang="nl-NL" sz="4444" dirty="0">
                <a:solidFill>
                  <a:schemeClr val="accent2"/>
                </a:solidFill>
                <a:latin typeface="Tahoma" panose="020B0604030504040204" pitchFamily="34" charset="0"/>
              </a:rPr>
              <a:t> thyroxine)</a:t>
            </a:r>
            <a:endParaRPr lang="nl-NL" altLang="nl-NL" sz="4444" dirty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3EB8AAEB-0F17-486E-AA86-D0525A252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67" y="3171826"/>
            <a:ext cx="4318000" cy="23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l-NL" sz="2667" dirty="0">
                <a:latin typeface="Tahoma" panose="020B0604030504040204" pitchFamily="34" charset="0"/>
              </a:rPr>
              <a:t> </a:t>
            </a:r>
            <a:r>
              <a:rPr lang="en-US" altLang="nl-NL" sz="2667" dirty="0" err="1">
                <a:latin typeface="Tahoma" panose="020B0604030504040204" pitchFamily="34" charset="0"/>
              </a:rPr>
              <a:t>Stimuleert</a:t>
            </a:r>
            <a:r>
              <a:rPr lang="en-US" altLang="nl-NL" sz="2667" dirty="0">
                <a:latin typeface="Tahoma" panose="020B0604030504040204" pitchFamily="34" charset="0"/>
              </a:rPr>
              <a:t> de </a:t>
            </a:r>
            <a:br>
              <a:rPr lang="en-US" altLang="nl-NL" sz="2667" dirty="0">
                <a:latin typeface="Tahoma" panose="020B0604030504040204" pitchFamily="34" charset="0"/>
              </a:rPr>
            </a:br>
            <a:r>
              <a:rPr lang="en-US" altLang="nl-NL" sz="2667" dirty="0">
                <a:latin typeface="Tahoma" panose="020B0604030504040204" pitchFamily="34" charset="0"/>
              </a:rPr>
              <a:t>  </a:t>
            </a:r>
            <a:r>
              <a:rPr lang="en-US" altLang="nl-NL" sz="2667" dirty="0" err="1">
                <a:latin typeface="Tahoma" panose="020B0604030504040204" pitchFamily="34" charset="0"/>
              </a:rPr>
              <a:t>stofwisseling</a:t>
            </a:r>
            <a:r>
              <a:rPr lang="en-US" altLang="nl-NL" sz="2667" dirty="0">
                <a:latin typeface="Tahoma" panose="020B0604030504040204" pitchFamily="34" charset="0"/>
              </a:rPr>
              <a:t>, </a:t>
            </a:r>
            <a:r>
              <a:rPr lang="en-US" altLang="nl-NL" sz="2667" dirty="0" err="1">
                <a:latin typeface="Tahoma" panose="020B0604030504040204" pitchFamily="34" charset="0"/>
              </a:rPr>
              <a:t>groei</a:t>
            </a:r>
            <a:r>
              <a:rPr lang="en-US" altLang="nl-NL" sz="2667" dirty="0">
                <a:latin typeface="Tahoma" panose="020B0604030504040204" pitchFamily="34" charset="0"/>
              </a:rPr>
              <a:t> </a:t>
            </a:r>
            <a:r>
              <a:rPr lang="en-US" altLang="nl-NL" sz="2667" dirty="0" err="1">
                <a:latin typeface="Tahoma" panose="020B0604030504040204" pitchFamily="34" charset="0"/>
              </a:rPr>
              <a:t>en</a:t>
            </a:r>
            <a:br>
              <a:rPr lang="en-US" altLang="nl-NL" sz="2667" dirty="0">
                <a:latin typeface="Tahoma" panose="020B0604030504040204" pitchFamily="34" charset="0"/>
              </a:rPr>
            </a:br>
            <a:r>
              <a:rPr lang="en-US" altLang="nl-NL" sz="2667" dirty="0">
                <a:latin typeface="Tahoma" panose="020B0604030504040204" pitchFamily="34" charset="0"/>
              </a:rPr>
              <a:t>  </a:t>
            </a:r>
            <a:r>
              <a:rPr lang="en-US" altLang="nl-NL" sz="2667" dirty="0" err="1">
                <a:latin typeface="Tahoma" panose="020B0604030504040204" pitchFamily="34" charset="0"/>
              </a:rPr>
              <a:t>ontwikkeling</a:t>
            </a:r>
            <a:r>
              <a:rPr lang="en-US" altLang="nl-NL" sz="2667" dirty="0">
                <a:latin typeface="Tahoma" panose="020B060403050404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l-NL" sz="2667" dirty="0" err="1">
                <a:latin typeface="Tahoma" panose="020B0604030504040204" pitchFamily="34" charset="0"/>
              </a:rPr>
              <a:t>Bij</a:t>
            </a:r>
            <a:r>
              <a:rPr lang="en-US" altLang="nl-NL" sz="2667" dirty="0">
                <a:latin typeface="Tahoma" panose="020B0604030504040204" pitchFamily="34" charset="0"/>
              </a:rPr>
              <a:t> </a:t>
            </a:r>
            <a:r>
              <a:rPr lang="en-US" altLang="nl-NL" sz="2667" dirty="0" err="1">
                <a:latin typeface="Tahoma" panose="020B0604030504040204" pitchFamily="34" charset="0"/>
              </a:rPr>
              <a:t>Jodium</a:t>
            </a:r>
            <a:r>
              <a:rPr lang="en-US" altLang="nl-NL" sz="2667" dirty="0">
                <a:latin typeface="Tahoma" panose="020B0604030504040204" pitchFamily="34" charset="0"/>
              </a:rPr>
              <a:t> </a:t>
            </a:r>
            <a:r>
              <a:rPr lang="en-US" altLang="nl-NL" sz="2667" dirty="0" err="1">
                <a:latin typeface="Tahoma" panose="020B0604030504040204" pitchFamily="34" charset="0"/>
              </a:rPr>
              <a:t>tekort</a:t>
            </a:r>
            <a:r>
              <a:rPr lang="en-US" altLang="nl-NL" sz="2667" dirty="0">
                <a:latin typeface="Tahoma" panose="020B0604030504040204" pitchFamily="34" charset="0"/>
              </a:rPr>
              <a:t> </a:t>
            </a:r>
            <a:r>
              <a:rPr lang="en-US" altLang="nl-NL" sz="2667" dirty="0" err="1">
                <a:latin typeface="Tahoma" panose="020B0604030504040204" pitchFamily="34" charset="0"/>
              </a:rPr>
              <a:t>ontstaat</a:t>
            </a:r>
            <a:br>
              <a:rPr lang="en-US" altLang="nl-NL" sz="2667" dirty="0">
                <a:latin typeface="Tahoma" panose="020B0604030504040204" pitchFamily="34" charset="0"/>
              </a:rPr>
            </a:br>
            <a:r>
              <a:rPr lang="en-US" altLang="nl-NL" sz="2667" dirty="0">
                <a:latin typeface="Tahoma" panose="020B0604030504040204" pitchFamily="34" charset="0"/>
              </a:rPr>
              <a:t>  Struma.</a:t>
            </a:r>
            <a:endParaRPr lang="nl-NL" altLang="nl-NL" sz="2667" dirty="0">
              <a:latin typeface="Tahoma" panose="020B0604030504040204" pitchFamily="34" charset="0"/>
            </a:endParaRP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9F41911F-1583-4EF1-BA81-25375522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098" y="7685617"/>
            <a:ext cx="3296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000">
                <a:hlinkClick r:id="rId2"/>
              </a:rPr>
              <a:t>Animatie Bioplek schildklier</a:t>
            </a:r>
            <a:endParaRPr lang="nl-NL" altLang="nl-NL" sz="2000"/>
          </a:p>
        </p:txBody>
      </p:sp>
      <p:pic>
        <p:nvPicPr>
          <p:cNvPr id="9221" name="Picture 9" descr="http://upload.wikimedia.org/wikipedia/commons/a/a0/Schemaschild.png">
            <a:hlinkClick r:id="rId3"/>
            <a:extLst>
              <a:ext uri="{FF2B5EF4-FFF2-40B4-BE49-F238E27FC236}">
                <a16:creationId xmlns:a16="http://schemas.microsoft.com/office/drawing/2014/main" id="{53AC9B7A-7565-4DEA-B8B2-E80E5DD4A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6" y="1838326"/>
            <a:ext cx="6799791" cy="679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http://www.strumeth.nl/afbeeldingen%20NL/Ethiopie2%20006%5B1%5D.jpg">
            <a:extLst>
              <a:ext uri="{FF2B5EF4-FFF2-40B4-BE49-F238E27FC236}">
                <a16:creationId xmlns:a16="http://schemas.microsoft.com/office/drawing/2014/main" id="{68C46294-EAC2-4FA6-B7A5-C31D971C9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417" y="5415493"/>
            <a:ext cx="2490611" cy="332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72ED403-CECB-4544-A5EA-F33C4E68B28A}"/>
              </a:ext>
            </a:extLst>
          </p:cNvPr>
          <p:cNvSpPr txBox="1"/>
          <p:nvPr/>
        </p:nvSpPr>
        <p:spPr>
          <a:xfrm>
            <a:off x="6736184" y="93097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Negatieve terugkoppeling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008416" y="1002978"/>
            <a:ext cx="2742952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nl-NL" sz="2800" b="1" dirty="0">
                <a:solidFill>
                  <a:srgbClr val="000000"/>
                </a:solidFill>
                <a:latin typeface="Arial Black - 36"/>
              </a:rPr>
              <a:t>schildklier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6700" y="2044700"/>
            <a:ext cx="8521700" cy="30469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ligt in hals voor luchtpijp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jodium nodig voor de werking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regelt stofwisseling in alle cellen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teveel hormoon (</a:t>
            </a:r>
            <a:r>
              <a:rPr lang="nl-NL" sz="2400" b="1" u="sng" dirty="0">
                <a:solidFill>
                  <a:srgbClr val="FF0000"/>
                </a:solidFill>
                <a:latin typeface="Arial Black - 22"/>
              </a:rPr>
              <a:t>thyroxine</a:t>
            </a:r>
            <a:r>
              <a:rPr lang="nl-NL" sz="2400" b="1" u="sng" dirty="0">
                <a:solidFill>
                  <a:srgbClr val="000000"/>
                </a:solidFill>
                <a:latin typeface="Arial Black - 22"/>
              </a:rPr>
              <a:t>)</a:t>
            </a: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 --&gt; rusteloosheid, en vermagering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400" b="1" dirty="0">
                <a:solidFill>
                  <a:srgbClr val="000000"/>
                </a:solidFill>
                <a:latin typeface="Arial Black - 22"/>
              </a:rPr>
              <a:t>Te weinig hormoon --&gt; snel moe, koud. Bij volwassenen kan dit leiden tot struma, bij kinderen tot achterstand groei en ontwikkeling</a:t>
            </a:r>
          </a:p>
        </p:txBody>
      </p:sp>
      <p:pic>
        <p:nvPicPr>
          <p:cNvPr id="4" name="Afbeelding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87" y="6263690"/>
            <a:ext cx="2123313" cy="3300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Afbeelding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5194300"/>
            <a:ext cx="2354834" cy="1697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792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734618-0176-456F-8A76-8E72637D7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>
                <a:solidFill>
                  <a:schemeClr val="accent2"/>
                </a:solidFill>
              </a:rPr>
              <a:t>Te weinig thyroxine?</a:t>
            </a:r>
          </a:p>
        </p:txBody>
      </p:sp>
      <p:pic>
        <p:nvPicPr>
          <p:cNvPr id="10243" name="Picture 4" descr="aditya-dev-bodybuilder-3">
            <a:extLst>
              <a:ext uri="{FF2B5EF4-FFF2-40B4-BE49-F238E27FC236}">
                <a16:creationId xmlns:a16="http://schemas.microsoft.com/office/drawing/2014/main" id="{C65C8282-9865-4B31-BA0B-ED472E8F913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932" y="3730978"/>
            <a:ext cx="6200068" cy="5330472"/>
          </a:xfrm>
          <a:noFill/>
        </p:spPr>
      </p:pic>
      <p:pic>
        <p:nvPicPr>
          <p:cNvPr id="10244" name="Picture 6" descr="aditya-dev-bodybuilder-4">
            <a:extLst>
              <a:ext uri="{FF2B5EF4-FFF2-40B4-BE49-F238E27FC236}">
                <a16:creationId xmlns:a16="http://schemas.microsoft.com/office/drawing/2014/main" id="{79576850-2E4A-4C32-935A-35D5DB2F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0978"/>
            <a:ext cx="3993444" cy="533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10054</TotalTime>
  <Words>288</Words>
  <Application>Microsoft Office PowerPoint</Application>
  <PresentationFormat>Aangepast</PresentationFormat>
  <Paragraphs>66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 Black - 36</vt:lpstr>
      <vt:lpstr>Tahoma</vt:lpstr>
      <vt:lpstr>Calibri</vt:lpstr>
      <vt:lpstr>Arial Black - 22</vt:lpstr>
      <vt:lpstr>Wingdings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schildklier</vt:lpstr>
      <vt:lpstr>PowerPoint-presentatie</vt:lpstr>
      <vt:lpstr>PowerPoint-presentatie</vt:lpstr>
      <vt:lpstr>Te weinig thyroxine?</vt:lpstr>
      <vt:lpstr>PowerPoint-presentatie</vt:lpstr>
      <vt:lpstr>PowerPoint-presentatie</vt:lpstr>
      <vt:lpstr>PowerPoint-presentatie</vt:lpstr>
      <vt:lpstr>De eilandjes van Langerhans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Kreuning,A.J.B.</dc:creator>
  <cp:lastModifiedBy>Sandra Kreuning</cp:lastModifiedBy>
  <cp:revision>17</cp:revision>
  <dcterms:created xsi:type="dcterms:W3CDTF">2013-03-14T11:39:24Z</dcterms:created>
  <dcterms:modified xsi:type="dcterms:W3CDTF">2021-03-10T14:53:37Z</dcterms:modified>
</cp:coreProperties>
</file>